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04" r:id="rId2"/>
    <p:sldId id="256" r:id="rId3"/>
    <p:sldId id="258" r:id="rId4"/>
    <p:sldId id="259" r:id="rId5"/>
    <p:sldId id="260" r:id="rId6"/>
    <p:sldId id="261" r:id="rId7"/>
    <p:sldId id="262" r:id="rId8"/>
    <p:sldId id="270"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66" d="100"/>
          <a:sy n="66" d="100"/>
        </p:scale>
        <p:origin x="90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CB85BD81-E13B-408E-90A2-9BA78137C76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27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68617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81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724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301226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2301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362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610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79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97608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706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24-06-2025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0809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24-06-2025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26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24-06-2025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6768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24-06-2025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05610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220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479290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0CD0EE-0EF3-4307-AE75-AF9B30ABF886}" type="datetimeFigureOut">
              <a:rPr lang="en-IN" smtClean="0"/>
              <a:t>24-06-2025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13877694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84512" y="-2171835"/>
            <a:ext cx="13822622" cy="1441475"/>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600201"/>
            <a:ext cx="8229600" cy="4525963"/>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24 June 2025</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7" name="Rectangle 6"/>
          <p:cNvSpPr/>
          <p:nvPr/>
        </p:nvSpPr>
        <p:spPr>
          <a:xfrm>
            <a:off x="2767376" y="2150490"/>
            <a:ext cx="6518845" cy="707886"/>
          </a:xfrm>
          <a:prstGeom prst="rect">
            <a:avLst/>
          </a:prstGeom>
        </p:spPr>
        <p:txBody>
          <a:bodyPr wrap="square">
            <a:spAutoFit/>
          </a:bodyPr>
          <a:lstStyle/>
          <a:p>
            <a:pPr algn="ctr"/>
            <a:r>
              <a:rPr lang="en-IN" sz="2000" b="1" dirty="0" err="1"/>
              <a:t>TrafficTelligence</a:t>
            </a:r>
            <a:r>
              <a:rPr lang="en-IN" sz="2000" b="1" dirty="0"/>
              <a:t>: Advanced Traffic Volume Estimation with Machine Learning</a:t>
            </a:r>
            <a:endParaRPr lang="en-US" sz="2000" dirty="0"/>
          </a:p>
        </p:txBody>
      </p:sp>
      <p:sp>
        <p:nvSpPr>
          <p:cNvPr id="8" name="Rectangle 7"/>
          <p:cNvSpPr/>
          <p:nvPr/>
        </p:nvSpPr>
        <p:spPr>
          <a:xfrm>
            <a:off x="2285999" y="3047999"/>
            <a:ext cx="8328213" cy="2632003"/>
          </a:xfrm>
          <a:prstGeom prst="rect">
            <a:avLst/>
          </a:prstGeom>
        </p:spPr>
        <p:txBody>
          <a:bodyPr wrap="square">
            <a:spAutoFit/>
          </a:bodyPr>
          <a:lstStyle/>
          <a:p>
            <a:r>
              <a:rPr lang="en-US" sz="1600" b="1" dirty="0">
                <a:latin typeface="Arial" pitchFamily="34" charset="0"/>
                <a:cs typeface="Arial" pitchFamily="34" charset="0"/>
              </a:rPr>
              <a:t>Project Mentor</a:t>
            </a:r>
            <a:r>
              <a:rPr lang="en-US" sz="1600" dirty="0">
                <a:latin typeface="Arial" pitchFamily="34" charset="0"/>
                <a:cs typeface="Arial" pitchFamily="34" charset="0"/>
              </a:rPr>
              <a:t>: </a:t>
            </a:r>
            <a:r>
              <a:rPr lang="en-US" sz="1600" dirty="0" err="1">
                <a:latin typeface="Arial" pitchFamily="34" charset="0"/>
                <a:cs typeface="Arial" pitchFamily="34" charset="0"/>
              </a:rPr>
              <a:t>M.Ganesh</a:t>
            </a:r>
            <a:endParaRPr lang="en-US" sz="1600" dirty="0">
              <a:latin typeface="Arial" pitchFamily="34" charset="0"/>
              <a:cs typeface="Arial" pitchFamily="34" charset="0"/>
            </a:endParaRPr>
          </a:p>
          <a:p>
            <a:endParaRPr lang="en-US" sz="1600" dirty="0">
              <a:latin typeface="Arial" pitchFamily="34" charset="0"/>
              <a:cs typeface="Arial" pitchFamily="34" charset="0"/>
            </a:endParaRPr>
          </a:p>
          <a:p>
            <a:r>
              <a:rPr lang="en-US" sz="1600" b="1" dirty="0">
                <a:latin typeface="Arial" pitchFamily="34" charset="0"/>
                <a:cs typeface="Arial" pitchFamily="34" charset="0"/>
              </a:rPr>
              <a:t>Project Id:</a:t>
            </a:r>
            <a:r>
              <a:rPr lang="en-US" sz="1600" dirty="0">
                <a:latin typeface="Arial" pitchFamily="34" charset="0"/>
                <a:cs typeface="Arial" pitchFamily="34" charset="0"/>
              </a:rPr>
              <a:t>LTVIP2025TMID59882</a:t>
            </a:r>
          </a:p>
          <a:p>
            <a:endParaRPr lang="en-US" sz="1600" dirty="0">
              <a:latin typeface="Arial" pitchFamily="34" charset="0"/>
              <a:cs typeface="Arial" pitchFamily="34" charset="0"/>
            </a:endParaRPr>
          </a:p>
          <a:p>
            <a:r>
              <a:rPr lang="en-US" sz="1600" b="1" dirty="0">
                <a:latin typeface="Arial" pitchFamily="34" charset="0"/>
                <a:cs typeface="Arial" pitchFamily="34" charset="0"/>
              </a:rPr>
              <a:t>Team Members:</a:t>
            </a:r>
          </a:p>
          <a:p>
            <a:r>
              <a:rPr lang="en-US" sz="1600" dirty="0">
                <a:latin typeface="Arial" pitchFamily="34" charset="0"/>
                <a:cs typeface="Arial" pitchFamily="34" charset="0"/>
              </a:rPr>
              <a:t> 1.T.SAI RAGHAVENDRA(22HM1A05D3)</a:t>
            </a:r>
          </a:p>
          <a:p>
            <a:r>
              <a:rPr lang="en-US" sz="1600" dirty="0">
                <a:latin typeface="Arial" pitchFamily="34" charset="0"/>
                <a:cs typeface="Arial" pitchFamily="34" charset="0"/>
              </a:rPr>
              <a:t>2.S.RAJAK(22HM1A05B7)</a:t>
            </a:r>
          </a:p>
          <a:p>
            <a:r>
              <a:rPr lang="en-US" sz="1600" dirty="0">
                <a:latin typeface="Arial" pitchFamily="34" charset="0"/>
                <a:cs typeface="Arial" pitchFamily="34" charset="0"/>
              </a:rPr>
              <a:t>3.S.AFRID(23HM5A0522)</a:t>
            </a:r>
          </a:p>
          <a:p>
            <a:r>
              <a:rPr lang="en-US" sz="1600" dirty="0">
                <a:latin typeface="Arial" pitchFamily="34" charset="0"/>
                <a:cs typeface="Arial" pitchFamily="34" charset="0"/>
              </a:rPr>
              <a:t>4.Y.NANDINI(22HM1A05E4)</a:t>
            </a:r>
          </a:p>
          <a:p>
            <a:pPr>
              <a:lnSpc>
                <a:spcPct val="150000"/>
              </a:lnSpc>
            </a:pPr>
            <a:endParaRPr lang="en-US" sz="1600" b="1" dirty="0">
              <a:latin typeface="Arial" pitchFamily="34" charset="0"/>
              <a:cs typeface="Arial" pitchFamily="34" charset="0"/>
            </a:endParaRPr>
          </a:p>
        </p:txBody>
      </p:sp>
      <p:pic>
        <p:nvPicPr>
          <p:cNvPr id="1026" name="Picture 2" descr="Top Engineering Colleges in Kadapa ...">
            <a:extLst>
              <a:ext uri="{FF2B5EF4-FFF2-40B4-BE49-F238E27FC236}">
                <a16:creationId xmlns:a16="http://schemas.microsoft.com/office/drawing/2014/main" id="{896DC11D-D0CB-62EB-C201-906A35500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23" y="451513"/>
            <a:ext cx="6639338" cy="1453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fontScale="85000" lnSpcReduction="10000"/>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8C0AED-E49F-65DD-D6EE-A87DCF01F8F5}"/>
              </a:ext>
            </a:extLst>
          </p:cNvPr>
          <p:cNvPicPr>
            <a:picLocks noChangeAspect="1"/>
          </p:cNvPicPr>
          <p:nvPr/>
        </p:nvPicPr>
        <p:blipFill rotWithShape="1">
          <a:blip r:embed="rId2"/>
          <a:srcRect t="-2" r="949" b="90962"/>
          <a:stretch/>
        </p:blipFill>
        <p:spPr>
          <a:xfrm>
            <a:off x="1426833" y="3292289"/>
            <a:ext cx="6067661" cy="983876"/>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endParaRPr lang="en-US" sz="1800"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sz="1600" b="1" i="0" dirty="0">
                <a:solidFill>
                  <a:schemeClr val="tx1"/>
                </a:solidFill>
                <a:effectLst/>
                <a:latin typeface="Arial" panose="020B0604020202020204" pitchFamily="34" charset="0"/>
                <a:cs typeface="Arial" panose="020B0604020202020204" pitchFamily="34" charset="0"/>
              </a:rPr>
              <a:t>head() </a:t>
            </a:r>
            <a:r>
              <a:rPr lang="en-US" sz="1600"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sz="1600" b="0" i="0" dirty="0" err="1">
                <a:solidFill>
                  <a:schemeClr val="tx1"/>
                </a:solidFill>
                <a:effectLst/>
                <a:latin typeface="Arial" panose="020B0604020202020204" pitchFamily="34" charset="0"/>
                <a:cs typeface="Arial" panose="020B0604020202020204" pitchFamily="34" charset="0"/>
              </a:rPr>
              <a:t>DataFrame</a:t>
            </a:r>
            <a:r>
              <a:rPr lang="en-US" sz="1600"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IN" sz="1600" dirty="0">
              <a:latin typeface="Arial" panose="020B0604020202020204" pitchFamily="34" charset="0"/>
              <a:cs typeface="Arial" panose="020B0604020202020204" pitchFamily="34" charset="0"/>
            </a:endParaRPr>
          </a:p>
          <a:p>
            <a:pPr algn="just"/>
            <a:endParaRPr lang="en-US" sz="1600" b="1" i="0" dirty="0">
              <a:solidFill>
                <a:schemeClr val="tx1"/>
              </a:solidFill>
              <a:effectLst/>
              <a:latin typeface="Arial" panose="020B0604020202020204" pitchFamily="34" charset="0"/>
              <a:cs typeface="Arial" panose="020B0604020202020204" pitchFamily="34" charset="0"/>
            </a:endParaRPr>
          </a:p>
          <a:p>
            <a:pPr algn="just"/>
            <a:endParaRPr lang="en-US" sz="1600" b="1" dirty="0">
              <a:solidFill>
                <a:schemeClr val="tx1"/>
              </a:solidFill>
              <a:latin typeface="Arial" panose="020B0604020202020204" pitchFamily="34" charset="0"/>
              <a:cs typeface="Arial" panose="020B0604020202020204" pitchFamily="34" charset="0"/>
            </a:endParaRPr>
          </a:p>
          <a:p>
            <a:pPr algn="just"/>
            <a:r>
              <a:rPr lang="en-US" sz="1600" b="1" i="0" dirty="0">
                <a:solidFill>
                  <a:schemeClr val="tx1"/>
                </a:solidFill>
                <a:effectLst/>
                <a:latin typeface="Arial" panose="020B0604020202020204" pitchFamily="34" charset="0"/>
                <a:cs typeface="Arial" panose="020B0604020202020204" pitchFamily="34" charset="0"/>
              </a:rPr>
              <a:t>describe()</a:t>
            </a:r>
            <a:r>
              <a:rPr lang="en-US" sz="1600"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691768" y="1281462"/>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691768" y="3908611"/>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fontScale="92500" lnSpcReduction="10000"/>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normAutofit fontScale="92500" lnSpcReduction="20000"/>
          </a:bodyPr>
          <a:lstStyle/>
          <a:p>
            <a:pPr algn="just"/>
            <a:r>
              <a:rPr lang="en-US" sz="2100"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z="2100" spc="-5" dirty="0">
              <a:solidFill>
                <a:schemeClr val="tx1"/>
              </a:solidFill>
              <a:latin typeface="Arial" panose="020B0604020202020204" pitchFamily="34" charset="0"/>
              <a:cs typeface="Arial" panose="020B0604020202020204" pitchFamily="34" charset="0"/>
            </a:endParaRPr>
          </a:p>
          <a:p>
            <a:pPr algn="just"/>
            <a:r>
              <a:rPr lang="en-US" sz="2100"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sz="2100" b="0" i="0" spc="-5" dirty="0">
                <a:solidFill>
                  <a:schemeClr val="tx1"/>
                </a:solidFill>
                <a:effectLst/>
                <a:latin typeface="Arial" panose="020B0604020202020204" pitchFamily="34" charset="0"/>
                <a:cs typeface="Arial" panose="020B0604020202020204" pitchFamily="34" charset="0"/>
              </a:rPr>
              <a:t> </a:t>
            </a:r>
            <a:r>
              <a:rPr lang="en-US" sz="21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21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sz="2100"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z="2100"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sz="2100" dirty="0">
                <a:solidFill>
                  <a:schemeClr val="tx1"/>
                </a:solidFill>
                <a:latin typeface="Arial" panose="020B0604020202020204" pitchFamily="34" charset="0"/>
                <a:cs typeface="Arial" panose="020B0604020202020204" pitchFamily="34" charset="0"/>
              </a:rPr>
              <a:t>     </a:t>
            </a: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p>
          <a:p>
            <a:pPr marL="0" marR="0" lvl="0" indent="0" algn="just" defTabSz="914400" rtl="0" eaLnBrk="0" fontAlgn="base" latinLnBrk="0" hangingPunct="0">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1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2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p>
          <a:p>
            <a:pPr marL="0" marR="0" lvl="0" indent="0" algn="just" defTabSz="914400" rtl="0" eaLnBrk="0" fontAlgn="base" latinLnBrk="0" hangingPunct="0">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1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2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21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2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sz="2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normAutofit fontScale="85000" lnSpcReduction="10000"/>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normAutofit fontScale="92500" lnSpcReduction="10000"/>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fontScale="92500" lnSpcReduction="2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1973660" y="1715173"/>
            <a:ext cx="7766936" cy="856973"/>
          </a:xfrm>
        </p:spPr>
        <p:txBody>
          <a:bodyPr/>
          <a:lstStyle/>
          <a:p>
            <a:r>
              <a:rPr lang="en-IN" sz="2800" b="1" dirty="0" err="1"/>
              <a:t>TrafficTelligence</a:t>
            </a:r>
            <a:r>
              <a:rPr lang="en-IN" sz="2800" b="1" dirty="0"/>
              <a:t>: Advanced Traffic Volume Estimation</a:t>
            </a:r>
            <a:endParaRPr lang="en-IN" sz="2800" dirty="0">
              <a:solidFill>
                <a:srgbClr val="206DEA"/>
              </a:solidFill>
              <a:latin typeface="Arial Black" panose="020B0A04020102020204" pitchFamily="34" charset="0"/>
            </a:endParaRP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1852849" y="2724781"/>
            <a:ext cx="7766936" cy="1561074"/>
          </a:xfrm>
        </p:spPr>
        <p:txBody>
          <a:bodyPr/>
          <a:lstStyle/>
          <a:p>
            <a:r>
              <a:rPr lang="en-IN" b="1" dirty="0">
                <a:solidFill>
                  <a:schemeClr val="tx1">
                    <a:lumMod val="95000"/>
                    <a:lumOff val="5000"/>
                  </a:schemeClr>
                </a:solidFill>
              </a:rPr>
              <a:t>USING MACHINE LEARNING</a:t>
            </a: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fontScale="92500" lnSpcReduction="10000"/>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fontScale="92500" lnSpcReduction="20000"/>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fontScale="92500" lnSpcReduction="1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fontScale="92500" lnSpcReduction="10000"/>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fontScale="85000" lnSpcReduction="2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34392"/>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67795" y="2946097"/>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3" y="278922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normAutofit fontScale="92500" lnSpcReduction="20000"/>
          </a:bodyPr>
          <a:lstStyle/>
          <a:p>
            <a:pPr>
              <a:buFont typeface="Wingdings" panose="05000000000000000000" pitchFamily="2" charset="2"/>
              <a:buChar char="v"/>
            </a:pPr>
            <a:endParaRPr lang="en-US"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813790" y="1507886"/>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5082887" y="1368180"/>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br>
              <a:rPr lang="en-IN" b="1" i="0" dirty="0">
                <a:solidFill>
                  <a:schemeClr val="accent3">
                    <a:lumMod val="75000"/>
                  </a:schemeClr>
                </a:solidFill>
                <a:effectLst/>
                <a:latin typeface="Open Sans" panose="020B0606030504020204" pitchFamily="34" charset="0"/>
              </a:rPr>
            </a:br>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sz="1600"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sz="1600" dirty="0">
              <a:solidFill>
                <a:schemeClr val="tx1"/>
              </a:solidFill>
              <a:latin typeface="Arial" panose="020B0604020202020204" pitchFamily="34" charset="0"/>
              <a:cs typeface="Arial" panose="020B0604020202020204" pitchFamily="34" charset="0"/>
            </a:endParaRPr>
          </a:p>
          <a:p>
            <a:pPr algn="just"/>
            <a:r>
              <a:rPr lang="en-US" sz="1600"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sz="1600" dirty="0" err="1">
                <a:solidFill>
                  <a:schemeClr val="tx1"/>
                </a:solidFill>
                <a:latin typeface="Arial" panose="020B0604020202020204" pitchFamily="34" charset="0"/>
                <a:cs typeface="Arial" panose="020B0604020202020204" pitchFamily="34" charset="0"/>
              </a:rPr>
              <a:t>wb</a:t>
            </a:r>
            <a:r>
              <a:rPr lang="en-US" sz="1600" dirty="0">
                <a:solidFill>
                  <a:schemeClr val="tx1"/>
                </a:solidFill>
                <a:latin typeface="Arial" panose="020B0604020202020204" pitchFamily="34" charset="0"/>
                <a:cs typeface="Arial" panose="020B0604020202020204" pitchFamily="34" charset="0"/>
              </a:rPr>
              <a:t> indicates write method and </a:t>
            </a:r>
            <a:r>
              <a:rPr lang="en-US" sz="1600" dirty="0" err="1">
                <a:solidFill>
                  <a:schemeClr val="tx1"/>
                </a:solidFill>
                <a:latin typeface="Arial" panose="020B0604020202020204" pitchFamily="34" charset="0"/>
                <a:cs typeface="Arial" panose="020B0604020202020204" pitchFamily="34" charset="0"/>
              </a:rPr>
              <a:t>rd</a:t>
            </a:r>
            <a:r>
              <a:rPr lang="en-US" sz="1600" dirty="0">
                <a:solidFill>
                  <a:schemeClr val="tx1"/>
                </a:solidFill>
                <a:latin typeface="Arial" panose="020B0604020202020204" pitchFamily="34" charset="0"/>
                <a:cs typeface="Arial" panose="020B0604020202020204" pitchFamily="34" charset="0"/>
              </a:rPr>
              <a:t> indicates read method.</a:t>
            </a:r>
          </a:p>
          <a:p>
            <a:pPr algn="just"/>
            <a:endParaRPr lang="en-US" sz="1600" dirty="0">
              <a:solidFill>
                <a:schemeClr val="tx1"/>
              </a:solidFill>
              <a:latin typeface="Arial" panose="020B0604020202020204" pitchFamily="34" charset="0"/>
              <a:cs typeface="Arial" panose="020B0604020202020204" pitchFamily="34" charset="0"/>
            </a:endParaRPr>
          </a:p>
          <a:p>
            <a:pPr algn="just"/>
            <a:r>
              <a:rPr lang="en-US" sz="1600"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917998" y="4168029"/>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br>
              <a:rPr lang="en-IN" b="1" i="0" dirty="0">
                <a:solidFill>
                  <a:schemeClr val="accent3">
                    <a:lumMod val="75000"/>
                  </a:schemeClr>
                </a:solidFill>
                <a:effectLst/>
                <a:latin typeface="Open Sans" panose="020B0606030504020204" pitchFamily="34" charset="0"/>
              </a:rPr>
            </a:br>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br>
              <a:rPr lang="en-IN" sz="4000" b="1" i="0" dirty="0">
                <a:solidFill>
                  <a:schemeClr val="accent3">
                    <a:lumMod val="75000"/>
                  </a:schemeClr>
                </a:solidFill>
                <a:effectLst/>
                <a:latin typeface="Open Sans" panose="020B0606030504020204" pitchFamily="34" charset="0"/>
              </a:rPr>
            </a:br>
            <a:r>
              <a:rPr lang="en-IN" sz="4000"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fontScale="85000"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endParaRPr lang="en-US" sz="1800" b="1" i="0" dirty="0">
              <a:solidFill>
                <a:schemeClr val="tx1"/>
              </a:solidFill>
              <a:effectLst/>
              <a:latin typeface="Arial" panose="020B0604020202020204" pitchFamily="34" charset="0"/>
              <a:cs typeface="Arial" panose="020B0604020202020204" pitchFamily="34" charset="0"/>
            </a:endParaRPr>
          </a:p>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1257905" y="690283"/>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4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4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12 </a:t>
            </a:r>
            <a:r>
              <a:rPr lang="en-US" sz="1400" dirty="0" err="1">
                <a:solidFill>
                  <a:schemeClr val="tx1"/>
                </a:solidFill>
                <a:latin typeface="Arial" panose="020B0604020202020204" pitchFamily="34" charset="0"/>
                <a:cs typeface="Arial" panose="020B0604020202020204" pitchFamily="34" charset="0"/>
              </a:rPr>
              <a:t>Initialise</a:t>
            </a:r>
            <a:r>
              <a:rPr lang="en-US" sz="1400"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sz="1400" dirty="0" err="1">
                <a:solidFill>
                  <a:schemeClr val="tx1"/>
                </a:solidFill>
                <a:latin typeface="Arial" panose="020B0604020202020204" pitchFamily="34" charset="0"/>
                <a:cs typeface="Arial" panose="020B0604020202020204" pitchFamily="34" charset="0"/>
              </a:rPr>
              <a:t>page,we</a:t>
            </a:r>
            <a:r>
              <a:rPr lang="en-US" sz="1400"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sz="1400"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br>
              <a:rPr lang="en-IN" b="1" i="0" dirty="0">
                <a:solidFill>
                  <a:schemeClr val="accent3">
                    <a:lumMod val="75000"/>
                  </a:schemeClr>
                </a:solidFill>
                <a:effectLst/>
                <a:latin typeface="Open Sans" panose="020B0606030504020204" pitchFamily="34" charset="0"/>
              </a:rPr>
            </a:br>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sz="1600"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6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600" b="0" i="0" dirty="0">
                <a:solidFill>
                  <a:schemeClr val="tx1"/>
                </a:solidFill>
                <a:effectLst/>
                <a:latin typeface="Arial" panose="020B0604020202020204" pitchFamily="34" charset="0"/>
                <a:cs typeface="Arial" panose="020B0604020202020204" pitchFamily="34" charset="0"/>
              </a:rPr>
              <a:t>Now type the “python app.py” command</a:t>
            </a:r>
          </a:p>
          <a:p>
            <a:r>
              <a:rPr lang="en-US" sz="1600"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sz="1600"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2258679" y="2964543"/>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sz="1600"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sz="1600"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sz="1600"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sz="1600"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006" y="29553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normAutofit fontScale="90000"/>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sz="16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sz="16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a:xfrm>
            <a:off x="677334" y="435286"/>
            <a:ext cx="9601196" cy="1303867"/>
          </a:xfrm>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normAutofit fontScale="90000"/>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br>
              <a:rPr lang="en-US" sz="3600" b="1" dirty="0">
                <a:latin typeface="Arial" pitchFamily="34" charset="0"/>
                <a:cs typeface="Arial" pitchFamily="34" charset="0"/>
              </a:rPr>
            </a:b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a:xfrm>
            <a:off x="816430" y="706361"/>
            <a:ext cx="9601196" cy="1303867"/>
          </a:xfrm>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654910"/>
            <a:ext cx="8596139" cy="300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cs typeface="Arial" panose="020B0604020202020204" pitchFamily="34" charset="0"/>
              </a:rPr>
              <a:t>  Importing the dataset</a:t>
            </a:r>
            <a:r>
              <a:rPr lang="en-US" altLang="en-US" sz="1600" dirty="0">
                <a:cs typeface="Arial" panose="020B0604020202020204" pitchFamily="34" charset="0"/>
              </a:rPr>
              <a:t> and </a:t>
            </a:r>
            <a:r>
              <a:rPr lang="en-US" altLang="en-US" sz="1600" dirty="0" err="1">
                <a:cs typeface="Arial" panose="020B0604020202020204" pitchFamily="34" charset="0"/>
              </a:rPr>
              <a:t>Analysing</a:t>
            </a:r>
            <a:r>
              <a:rPr lang="en-US" altLang="en-US" sz="1600" dirty="0">
                <a:cs typeface="Arial" panose="020B0604020202020204" pitchFamily="34" charset="0"/>
              </a:rPr>
              <a:t> the Data</a:t>
            </a:r>
            <a:endParaRPr kumimoji="0" lang="en-US" altLang="en-US" sz="1600"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sz="1600" dirty="0">
                <a:cs typeface="Arial" panose="020B0604020202020204" pitchFamily="34" charset="0"/>
              </a:rPr>
              <a:t>  Splitting the Dataset into Dependent and Independent Variables</a:t>
            </a:r>
            <a:endParaRPr kumimoji="0" lang="en-US" altLang="en-US" sz="1600"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br>
              <a:rPr lang="en-IN" b="1" i="0" dirty="0">
                <a:solidFill>
                  <a:schemeClr val="accent3">
                    <a:lumMod val="75000"/>
                  </a:schemeClr>
                </a:solidFill>
                <a:effectLst/>
                <a:latin typeface="Open Sans" panose="020B0606030504020204" pitchFamily="34" charset="0"/>
              </a:rPr>
            </a:br>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2106706" y="4427016"/>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473</TotalTime>
  <Words>3646</Words>
  <Application>Microsoft Office PowerPoint</Application>
  <PresentationFormat>Widescreen</PresentationFormat>
  <Paragraphs>301</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Black</vt:lpstr>
      <vt:lpstr>Calibri</vt:lpstr>
      <vt:lpstr>Garamond</vt:lpstr>
      <vt:lpstr>Montserrat</vt:lpstr>
      <vt:lpstr>Open Sans</vt:lpstr>
      <vt:lpstr>Wingdings</vt:lpstr>
      <vt:lpstr>Wingdings 3</vt:lpstr>
      <vt:lpstr>Organic</vt:lpstr>
      <vt:lpstr> </vt:lpstr>
      <vt:lpstr>TrafficTelligence: Advanced Traffic Volume Estimation</vt:lpstr>
      <vt:lpstr>    INTRODUCTION</vt:lpstr>
      <vt:lpstr>PowerPoint Presentation</vt:lpstr>
      <vt:lpstr>  OBJECTIVES</vt:lpstr>
      <vt:lpstr> SYSTEM ARCHITECTURE/IDEATION MAP</vt:lpstr>
      <vt:lpstr>          MODULE IMPLEMENTATION </vt:lpstr>
      <vt:lpstr>DATA PREPROCESSING</vt:lpstr>
      <vt:lpstr> 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 Save The Model </vt:lpstr>
      <vt:lpstr> Application Building </vt:lpstr>
      <vt:lpstr> Build HTML Code </vt:lpstr>
      <vt:lpstr>PowerPoint Presentation</vt:lpstr>
      <vt:lpstr>PowerPoint Presentation</vt:lpstr>
      <vt:lpstr>PowerPoint Presentation</vt:lpstr>
      <vt:lpstr>PowerPoint Presentation</vt:lpstr>
      <vt:lpstr>Main Python Script </vt:lpstr>
      <vt:lpstr>PowerPoint Presentation</vt:lpstr>
      <vt:lpstr> 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sridhar talupula</cp:lastModifiedBy>
  <cp:revision>21</cp:revision>
  <dcterms:created xsi:type="dcterms:W3CDTF">2022-11-05T14:07:32Z</dcterms:created>
  <dcterms:modified xsi:type="dcterms:W3CDTF">2025-06-24T03:14:13Z</dcterms:modified>
</cp:coreProperties>
</file>